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8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984C0EF-B8A0-4133-9566-BF3749A11D6D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0B73D6E-72C7-4CA8-B5C3-7362359C469F}" type="slidenum">
              <a:rPr lang="en-GB" smtClean="0"/>
              <a:t>‹#›</a:t>
            </a:fld>
            <a:endParaRPr lang="en-GB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WRITING THE RESEARCH PLAN</a:t>
            </a:r>
            <a:endParaRPr lang="en-GB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Based on </a:t>
            </a:r>
            <a:r>
              <a:rPr lang="en-US" dirty="0" smtClean="0"/>
              <a:t>O’Leary, Z. (2010) The essential guide to doing your research project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Elements of the research plan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Title</a:t>
            </a:r>
            <a:endParaRPr lang="en-GB" dirty="0" smtClean="0"/>
          </a:p>
          <a:p>
            <a:r>
              <a:rPr lang="en-US" dirty="0" smtClean="0"/>
              <a:t>Abstract or summary</a:t>
            </a:r>
            <a:endParaRPr lang="en-GB" dirty="0" smtClean="0"/>
          </a:p>
          <a:p>
            <a:r>
              <a:rPr lang="en-US" dirty="0" smtClean="0"/>
              <a:t>Background, context or rationale </a:t>
            </a:r>
            <a:endParaRPr lang="en-GB" dirty="0" smtClean="0"/>
          </a:p>
          <a:p>
            <a:r>
              <a:rPr lang="en-US" dirty="0" smtClean="0"/>
              <a:t>Aims and objectives </a:t>
            </a:r>
            <a:endParaRPr lang="en-GB" dirty="0" smtClean="0"/>
          </a:p>
          <a:p>
            <a:r>
              <a:rPr lang="en-US" dirty="0" smtClean="0"/>
              <a:t>Hypothesis </a:t>
            </a:r>
            <a:endParaRPr lang="en-GB" dirty="0" smtClean="0"/>
          </a:p>
          <a:p>
            <a:r>
              <a:rPr lang="en-US" dirty="0" smtClean="0"/>
              <a:t>Literature review </a:t>
            </a:r>
            <a:endParaRPr lang="en-GB" dirty="0" smtClean="0"/>
          </a:p>
          <a:p>
            <a:r>
              <a:rPr lang="en-US" dirty="0" smtClean="0"/>
              <a:t>Research design and methods </a:t>
            </a:r>
            <a:endParaRPr lang="en-GB" dirty="0" smtClean="0"/>
          </a:p>
          <a:p>
            <a:r>
              <a:rPr lang="en-US" dirty="0" smtClean="0"/>
              <a:t>Ethical issues </a:t>
            </a:r>
            <a:endParaRPr lang="en-GB" dirty="0" smtClean="0"/>
          </a:p>
          <a:p>
            <a:r>
              <a:rPr lang="en-US" dirty="0" smtClean="0"/>
              <a:t>Project timetable </a:t>
            </a:r>
            <a:endParaRPr lang="en-GB" dirty="0" smtClean="0"/>
          </a:p>
          <a:p>
            <a:r>
              <a:rPr lang="en-US" dirty="0" smtClean="0"/>
              <a:t>Deliverables, outputs and outcomes  </a:t>
            </a:r>
            <a:endParaRPr lang="en-GB" dirty="0" smtClean="0"/>
          </a:p>
          <a:p>
            <a:r>
              <a:rPr lang="en-US" dirty="0" smtClean="0"/>
              <a:t>Risk assessment </a:t>
            </a:r>
            <a:endParaRPr lang="en-GB" dirty="0" smtClean="0"/>
          </a:p>
          <a:p>
            <a:r>
              <a:rPr lang="en-US" dirty="0" smtClean="0"/>
              <a:t>Resources and costs  </a:t>
            </a:r>
            <a:endParaRPr lang="en-GB" dirty="0" smtClean="0"/>
          </a:p>
          <a:p>
            <a:r>
              <a:rPr lang="en-US" dirty="0" smtClean="0"/>
              <a:t>Project evaluation </a:t>
            </a:r>
            <a:endParaRPr lang="en-GB" dirty="0" smtClean="0"/>
          </a:p>
          <a:p>
            <a:r>
              <a:rPr lang="en-US" dirty="0" smtClean="0"/>
              <a:t>References </a:t>
            </a:r>
            <a:endParaRPr lang="en-GB" dirty="0" smtClean="0"/>
          </a:p>
          <a:p>
            <a:r>
              <a:rPr lang="en-US" dirty="0" smtClean="0"/>
              <a:t>Appendices 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1.  Title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title of your project should be clear and accurate.  Try to make it short and memorable, but not at the expense of clarity.  </a:t>
            </a:r>
            <a:endParaRPr lang="en-GB" dirty="0" smtClean="0"/>
          </a:p>
          <a:p>
            <a:r>
              <a:rPr lang="en-US" dirty="0" smtClean="0"/>
              <a:t>E.g.: </a:t>
            </a:r>
            <a:r>
              <a:rPr lang="en-US" i="1" dirty="0" smtClean="0"/>
              <a:t>An investigation into the use of reading lists as a pedagogical tool to support the development of information skills amongst Foundation Degree students. 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2.  Abstract or summary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abstract</a:t>
            </a:r>
            <a:r>
              <a:rPr lang="en-US" dirty="0" smtClean="0"/>
              <a:t> is an </a:t>
            </a:r>
            <a:r>
              <a:rPr lang="en-US" dirty="0" smtClean="0">
                <a:solidFill>
                  <a:srgbClr val="FF0000"/>
                </a:solidFill>
              </a:rPr>
              <a:t>overview </a:t>
            </a:r>
            <a:r>
              <a:rPr lang="en-US" dirty="0" smtClean="0"/>
              <a:t>of the proposed project/paper. It is one of the first things that your </a:t>
            </a:r>
            <a:r>
              <a:rPr lang="en-US" dirty="0" smtClean="0">
                <a:solidFill>
                  <a:srgbClr val="FF0000"/>
                </a:solidFill>
              </a:rPr>
              <a:t>audience</a:t>
            </a:r>
            <a:r>
              <a:rPr lang="en-US" dirty="0" smtClean="0"/>
              <a:t> will read. It should include the </a:t>
            </a:r>
            <a:r>
              <a:rPr lang="en-US" dirty="0" smtClean="0">
                <a:solidFill>
                  <a:srgbClr val="FF0000"/>
                </a:solidFill>
              </a:rPr>
              <a:t>rationale</a:t>
            </a:r>
            <a:r>
              <a:rPr lang="en-US" dirty="0" smtClean="0"/>
              <a:t> for the work, its main </a:t>
            </a:r>
            <a:r>
              <a:rPr lang="en-US" dirty="0" smtClean="0">
                <a:solidFill>
                  <a:srgbClr val="FF0000"/>
                </a:solidFill>
              </a:rPr>
              <a:t>objectives</a:t>
            </a:r>
            <a:r>
              <a:rPr lang="en-US" dirty="0" smtClean="0"/>
              <a:t> and the methods to be used for achieving these.   </a:t>
            </a:r>
            <a:endParaRPr lang="ru-RU" dirty="0" smtClean="0"/>
          </a:p>
          <a:p>
            <a:endParaRPr lang="en-GB" dirty="0" smtClean="0"/>
          </a:p>
          <a:p>
            <a:r>
              <a:rPr lang="en-US" dirty="0" smtClean="0"/>
              <a:t>Abstract -</a:t>
            </a:r>
            <a:r>
              <a:rPr lang="ru-RU" dirty="0" smtClean="0"/>
              <a:t> резюме</a:t>
            </a:r>
            <a:endParaRPr lang="en-US" dirty="0" smtClean="0"/>
          </a:p>
          <a:p>
            <a:r>
              <a:rPr lang="en-US" dirty="0" smtClean="0"/>
              <a:t>Overview</a:t>
            </a:r>
            <a:r>
              <a:rPr lang="ru-RU" dirty="0" smtClean="0"/>
              <a:t> - обзор</a:t>
            </a:r>
            <a:endParaRPr lang="en-US" dirty="0" smtClean="0"/>
          </a:p>
          <a:p>
            <a:r>
              <a:rPr lang="en-US" dirty="0" smtClean="0"/>
              <a:t>Audience</a:t>
            </a:r>
            <a:r>
              <a:rPr lang="ru-RU" dirty="0" smtClean="0"/>
              <a:t> - аудитория</a:t>
            </a:r>
            <a:endParaRPr lang="en-US" dirty="0" smtClean="0"/>
          </a:p>
          <a:p>
            <a:r>
              <a:rPr lang="en-US" dirty="0" smtClean="0"/>
              <a:t>Rationale</a:t>
            </a:r>
            <a:r>
              <a:rPr lang="ru-RU" dirty="0" smtClean="0"/>
              <a:t> - обоснование</a:t>
            </a:r>
            <a:endParaRPr lang="en-US" dirty="0" smtClean="0"/>
          </a:p>
          <a:p>
            <a:r>
              <a:rPr lang="en-US" dirty="0" smtClean="0"/>
              <a:t>Objectives</a:t>
            </a:r>
            <a:r>
              <a:rPr lang="ru-RU" dirty="0" smtClean="0"/>
              <a:t> - задачи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3.  Background, context or rationale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smtClean="0"/>
              <a:t>this section you should describe why you wish to conduct the project, and why it is </a:t>
            </a:r>
            <a:r>
              <a:rPr lang="en-US" dirty="0" smtClean="0">
                <a:solidFill>
                  <a:srgbClr val="FF0000"/>
                </a:solidFill>
              </a:rPr>
              <a:t>relevant,</a:t>
            </a:r>
            <a:r>
              <a:rPr lang="en-US" dirty="0" smtClean="0"/>
              <a:t> important and </a:t>
            </a:r>
            <a:r>
              <a:rPr lang="en-US" dirty="0" smtClean="0">
                <a:solidFill>
                  <a:srgbClr val="FF0000"/>
                </a:solidFill>
              </a:rPr>
              <a:t>timely</a:t>
            </a:r>
            <a:r>
              <a:rPr lang="en-US" dirty="0" smtClean="0"/>
              <a:t>. This section offers </a:t>
            </a:r>
            <a:r>
              <a:rPr lang="en-US" dirty="0" smtClean="0">
                <a:solidFill>
                  <a:srgbClr val="FF0000"/>
                </a:solidFill>
              </a:rPr>
              <a:t>justification</a:t>
            </a:r>
            <a:r>
              <a:rPr lang="en-US" dirty="0" smtClean="0"/>
              <a:t> for the proposed work; it also demonstrates that you are aware of </a:t>
            </a:r>
            <a:r>
              <a:rPr lang="en-US" dirty="0" smtClean="0">
                <a:solidFill>
                  <a:srgbClr val="FF0000"/>
                </a:solidFill>
              </a:rPr>
              <a:t>current developments </a:t>
            </a:r>
            <a:r>
              <a:rPr lang="en-US" dirty="0" smtClean="0"/>
              <a:t>in your field.  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en-GB" dirty="0" smtClean="0"/>
          </a:p>
          <a:p>
            <a:r>
              <a:rPr lang="en-US" dirty="0" smtClean="0"/>
              <a:t>Relevant</a:t>
            </a:r>
            <a:r>
              <a:rPr lang="ru-RU" dirty="0" smtClean="0"/>
              <a:t> - актуальный</a:t>
            </a:r>
          </a:p>
          <a:p>
            <a:r>
              <a:rPr lang="en-US" dirty="0" smtClean="0"/>
              <a:t>Timely</a:t>
            </a:r>
            <a:r>
              <a:rPr lang="ru-RU" dirty="0" smtClean="0"/>
              <a:t> - своевременный</a:t>
            </a:r>
            <a:endParaRPr lang="ru-RU" dirty="0" smtClean="0"/>
          </a:p>
          <a:p>
            <a:r>
              <a:rPr lang="en-US" dirty="0" smtClean="0"/>
              <a:t>Justification</a:t>
            </a:r>
            <a:r>
              <a:rPr lang="ru-RU" dirty="0" smtClean="0"/>
              <a:t> </a:t>
            </a:r>
            <a:r>
              <a:rPr lang="ru-RU" dirty="0" smtClean="0"/>
              <a:t>- обоснование</a:t>
            </a:r>
            <a:endParaRPr lang="ru-RU" dirty="0" smtClean="0"/>
          </a:p>
          <a:p>
            <a:r>
              <a:rPr lang="en-US" dirty="0" smtClean="0"/>
              <a:t>Current developments</a:t>
            </a:r>
            <a:r>
              <a:rPr lang="ru-RU" dirty="0" smtClean="0"/>
              <a:t> - текущие события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4.  Aims and objectives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</a:t>
            </a:r>
            <a:r>
              <a:rPr lang="en-US" dirty="0" smtClean="0"/>
              <a:t>should be a clear connection between the research question and the aims and objectives.   </a:t>
            </a:r>
            <a:endParaRPr lang="en-GB" dirty="0" smtClean="0"/>
          </a:p>
          <a:p>
            <a:r>
              <a:rPr lang="en-US" dirty="0" smtClean="0"/>
              <a:t>The aim of a research project is usually general, while the objectives are more specific or focused questions that will address different aspects of the aim.   </a:t>
            </a:r>
            <a:endParaRPr lang="en-GB" dirty="0" smtClean="0"/>
          </a:p>
          <a:p>
            <a:r>
              <a:rPr lang="en-US" dirty="0" smtClean="0"/>
              <a:t>In a project management context it is often stated that objectives should be ‘SMART’ </a:t>
            </a:r>
            <a:endParaRPr lang="ru-RU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Specific</a:t>
            </a:r>
            <a:r>
              <a:rPr lang="ru-RU" dirty="0" smtClean="0"/>
              <a:t> - конкретный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>
                <a:solidFill>
                  <a:srgbClr val="FF0000"/>
                </a:solidFill>
              </a:rPr>
              <a:t>easurable</a:t>
            </a:r>
            <a:r>
              <a:rPr lang="ru-RU" dirty="0" smtClean="0"/>
              <a:t> - измеримый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Achievable</a:t>
            </a:r>
            <a:r>
              <a:rPr lang="ru-RU" dirty="0" smtClean="0"/>
              <a:t> - достижимый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Relevant</a:t>
            </a:r>
            <a:r>
              <a:rPr lang="en-US" dirty="0" smtClean="0"/>
              <a:t> </a:t>
            </a:r>
            <a:r>
              <a:rPr lang="en-US" dirty="0" smtClean="0"/>
              <a:t>(or realistic) </a:t>
            </a:r>
            <a:r>
              <a:rPr lang="ru-RU" dirty="0" smtClean="0"/>
              <a:t>- соответствующий</a:t>
            </a:r>
            <a:endParaRPr lang="ru-RU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Time-bound</a:t>
            </a:r>
            <a:r>
              <a:rPr lang="ru-RU" dirty="0" smtClean="0"/>
              <a:t> – привязанный ко времени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5.  Hypothesis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 </a:t>
            </a:r>
            <a:r>
              <a:rPr lang="en-US" dirty="0" smtClean="0"/>
              <a:t>a more ‘scientific’ or experimental </a:t>
            </a:r>
            <a:r>
              <a:rPr lang="en-US" dirty="0" smtClean="0">
                <a:solidFill>
                  <a:srgbClr val="FF0000"/>
                </a:solidFill>
              </a:rPr>
              <a:t>approach</a:t>
            </a:r>
            <a:r>
              <a:rPr lang="en-US" dirty="0" smtClean="0"/>
              <a:t>, the researcher may choose to </a:t>
            </a:r>
            <a:r>
              <a:rPr lang="en-US" dirty="0" smtClean="0">
                <a:solidFill>
                  <a:srgbClr val="FF0000"/>
                </a:solidFill>
              </a:rPr>
              <a:t>generate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test </a:t>
            </a:r>
            <a:r>
              <a:rPr lang="en-US" dirty="0" smtClean="0"/>
              <a:t>a hypothesis.  A hypothesis is a </a:t>
            </a:r>
            <a:r>
              <a:rPr lang="en-US" dirty="0" smtClean="0">
                <a:solidFill>
                  <a:srgbClr val="FF0000"/>
                </a:solidFill>
              </a:rPr>
              <a:t>statement</a:t>
            </a:r>
            <a:r>
              <a:rPr lang="en-US" dirty="0" smtClean="0"/>
              <a:t> of expected </a:t>
            </a:r>
            <a:r>
              <a:rPr lang="en-US" dirty="0" smtClean="0">
                <a:solidFill>
                  <a:srgbClr val="FF0000"/>
                </a:solidFill>
              </a:rPr>
              <a:t>behavior</a:t>
            </a:r>
            <a:r>
              <a:rPr lang="en-US" dirty="0" smtClean="0"/>
              <a:t>. </a:t>
            </a:r>
            <a:endParaRPr lang="ru-RU" dirty="0" smtClean="0"/>
          </a:p>
          <a:p>
            <a:endParaRPr lang="en-GB" dirty="0" smtClean="0"/>
          </a:p>
          <a:p>
            <a:r>
              <a:rPr lang="en-US" dirty="0" smtClean="0"/>
              <a:t>Approach</a:t>
            </a:r>
            <a:r>
              <a:rPr lang="ru-RU" dirty="0" smtClean="0"/>
              <a:t> – подход, метод</a:t>
            </a:r>
          </a:p>
          <a:p>
            <a:r>
              <a:rPr lang="en-US" dirty="0" smtClean="0"/>
              <a:t>Generate</a:t>
            </a:r>
            <a:r>
              <a:rPr lang="ru-RU" dirty="0" smtClean="0"/>
              <a:t> – выработать </a:t>
            </a:r>
          </a:p>
          <a:p>
            <a:r>
              <a:rPr lang="en-US" dirty="0" smtClean="0"/>
              <a:t>Test</a:t>
            </a:r>
            <a:r>
              <a:rPr lang="ru-RU" dirty="0" smtClean="0"/>
              <a:t> – проверить </a:t>
            </a:r>
          </a:p>
          <a:p>
            <a:r>
              <a:rPr lang="en-US" dirty="0" smtClean="0"/>
              <a:t>Statement</a:t>
            </a:r>
            <a:r>
              <a:rPr lang="ru-RU" dirty="0" smtClean="0"/>
              <a:t> </a:t>
            </a:r>
            <a:r>
              <a:rPr lang="ru-RU" dirty="0" smtClean="0"/>
              <a:t>– констатация </a:t>
            </a:r>
          </a:p>
          <a:p>
            <a:r>
              <a:rPr lang="en-US" dirty="0" smtClean="0"/>
              <a:t>Behavior</a:t>
            </a:r>
            <a:r>
              <a:rPr lang="ru-RU" dirty="0" smtClean="0"/>
              <a:t> – поведение, свойства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6.  Literature review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Literature </a:t>
            </a:r>
            <a:r>
              <a:rPr lang="en-US" dirty="0" smtClean="0"/>
              <a:t>may comprise not only </a:t>
            </a:r>
            <a:r>
              <a:rPr lang="en-US" u="sng" dirty="0" smtClean="0"/>
              <a:t>scholarly papers</a:t>
            </a:r>
            <a:r>
              <a:rPr lang="en-US" dirty="0" smtClean="0"/>
              <a:t>; but also national, local or organizational </a:t>
            </a:r>
            <a:r>
              <a:rPr lang="en-US" u="sng" dirty="0" smtClean="0"/>
              <a:t>policy documents</a:t>
            </a:r>
            <a:r>
              <a:rPr lang="en-US" dirty="0" smtClean="0"/>
              <a:t>. </a:t>
            </a:r>
            <a:endParaRPr lang="ru-RU" dirty="0" smtClean="0"/>
          </a:p>
          <a:p>
            <a:r>
              <a:rPr lang="en-US" dirty="0" smtClean="0"/>
              <a:t>You </a:t>
            </a:r>
            <a:r>
              <a:rPr lang="en-US" dirty="0" smtClean="0"/>
              <a:t>should be familiar with the key issues and theories from your subject area and be able to identify any gaps. </a:t>
            </a:r>
            <a:endParaRPr lang="ru-RU" dirty="0" smtClean="0"/>
          </a:p>
          <a:p>
            <a:r>
              <a:rPr lang="en-US" dirty="0" smtClean="0"/>
              <a:t>You </a:t>
            </a:r>
            <a:r>
              <a:rPr lang="en-US" dirty="0" smtClean="0"/>
              <a:t>will also have established that your proposed area of research has not in fact already been covered by another researcher. 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7.  Research design and methods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This </a:t>
            </a:r>
            <a:r>
              <a:rPr lang="en-US" dirty="0" smtClean="0"/>
              <a:t>section is </a:t>
            </a:r>
            <a:r>
              <a:rPr lang="en-US" u="sng" dirty="0" smtClean="0"/>
              <a:t>the heart of your research plan</a:t>
            </a:r>
            <a:r>
              <a:rPr lang="en-US" dirty="0" smtClean="0"/>
              <a:t>.  Its purpose is to describe </a:t>
            </a:r>
            <a:r>
              <a:rPr lang="en-US" u="sng" dirty="0" smtClean="0"/>
              <a:t>how</a:t>
            </a:r>
            <a:r>
              <a:rPr lang="en-US" dirty="0" smtClean="0"/>
              <a:t> you will answer the research question and achieve the project’s aims and objectives.  </a:t>
            </a:r>
            <a:endParaRPr lang="en-GB" dirty="0" smtClean="0"/>
          </a:p>
          <a:p>
            <a:pPr>
              <a:buNone/>
            </a:pPr>
            <a:r>
              <a:rPr lang="en-US" dirty="0" smtClean="0"/>
              <a:t>It should cover the following: </a:t>
            </a:r>
            <a:endParaRPr lang="en-GB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overall approach to the research.  </a:t>
            </a:r>
            <a:endParaRPr lang="en-GB" dirty="0" smtClean="0"/>
          </a:p>
          <a:p>
            <a:r>
              <a:rPr lang="en-US" dirty="0" smtClean="0"/>
              <a:t>Choice </a:t>
            </a:r>
            <a:r>
              <a:rPr lang="en-US" dirty="0" smtClean="0"/>
              <a:t>of research method, technique and tools.  </a:t>
            </a:r>
            <a:endParaRPr lang="en-GB" dirty="0" smtClean="0"/>
          </a:p>
          <a:p>
            <a:r>
              <a:rPr lang="en-US" dirty="0" smtClean="0"/>
              <a:t>Scope </a:t>
            </a:r>
            <a:r>
              <a:rPr lang="en-US" dirty="0" smtClean="0"/>
              <a:t>and boundaries. </a:t>
            </a:r>
            <a:endParaRPr lang="en-GB" dirty="0" smtClean="0"/>
          </a:p>
          <a:p>
            <a:r>
              <a:rPr lang="en-US" dirty="0" smtClean="0"/>
              <a:t>Sampling</a:t>
            </a:r>
            <a:r>
              <a:rPr lang="en-US" dirty="0" smtClean="0"/>
              <a:t>.  </a:t>
            </a:r>
            <a:endParaRPr lang="en-GB" dirty="0" smtClean="0"/>
          </a:p>
          <a:p>
            <a:r>
              <a:rPr lang="en-US" dirty="0" smtClean="0"/>
              <a:t>Research </a:t>
            </a:r>
            <a:r>
              <a:rPr lang="en-US" dirty="0" smtClean="0"/>
              <a:t>data management.  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8.  Ethical issues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You </a:t>
            </a:r>
            <a:r>
              <a:rPr lang="en-US" dirty="0" smtClean="0"/>
              <a:t>should describe the main ethical issues (involving either people or animals) likely to arise from your project and indicate how you intend to handle these.  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56379"/>
            <a:ext cx="6768752" cy="6601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9.  Project timetable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Your </a:t>
            </a:r>
            <a:r>
              <a:rPr lang="en-US" dirty="0" smtClean="0"/>
              <a:t>research project need to be </a:t>
            </a:r>
            <a:r>
              <a:rPr lang="en-US" dirty="0" smtClean="0">
                <a:solidFill>
                  <a:srgbClr val="FF0000"/>
                </a:solidFill>
              </a:rPr>
              <a:t>pinned down </a:t>
            </a:r>
            <a:r>
              <a:rPr lang="en-US" dirty="0" smtClean="0"/>
              <a:t>to a realistic and achievable </a:t>
            </a:r>
            <a:r>
              <a:rPr lang="en-US" dirty="0" smtClean="0">
                <a:solidFill>
                  <a:srgbClr val="FF0000"/>
                </a:solidFill>
              </a:rPr>
              <a:t>timescale</a:t>
            </a:r>
            <a:r>
              <a:rPr lang="en-US" dirty="0" smtClean="0"/>
              <a:t>.  You need to work out how long each part of the project is </a:t>
            </a:r>
            <a:r>
              <a:rPr lang="en-US" dirty="0" smtClean="0">
                <a:solidFill>
                  <a:srgbClr val="FF0000"/>
                </a:solidFill>
              </a:rPr>
              <a:t>likely to take</a:t>
            </a:r>
            <a:r>
              <a:rPr lang="en-US" dirty="0" smtClean="0"/>
              <a:t>. It can be helpful to present the project timeline in diagrammatic form, for example using a </a:t>
            </a:r>
            <a:r>
              <a:rPr lang="en-US" dirty="0" smtClean="0">
                <a:solidFill>
                  <a:srgbClr val="FF0000"/>
                </a:solidFill>
              </a:rPr>
              <a:t>Gantt chart</a:t>
            </a:r>
            <a:r>
              <a:rPr lang="en-US" dirty="0" smtClean="0"/>
              <a:t>.</a:t>
            </a:r>
            <a:endParaRPr lang="ru-RU" dirty="0" smtClean="0"/>
          </a:p>
          <a:p>
            <a:endParaRPr lang="en-GB" dirty="0" smtClean="0"/>
          </a:p>
          <a:p>
            <a:r>
              <a:rPr lang="en-US" dirty="0" smtClean="0"/>
              <a:t>pinned </a:t>
            </a:r>
            <a:r>
              <a:rPr lang="en-US" dirty="0" smtClean="0"/>
              <a:t>down – </a:t>
            </a:r>
            <a:r>
              <a:rPr lang="ru-RU" dirty="0" smtClean="0"/>
              <a:t>привязанный</a:t>
            </a:r>
            <a:endParaRPr lang="en-US" dirty="0" smtClean="0"/>
          </a:p>
          <a:p>
            <a:r>
              <a:rPr lang="en-US" dirty="0" smtClean="0"/>
              <a:t>timescale – </a:t>
            </a:r>
            <a:r>
              <a:rPr lang="ru-RU" dirty="0" smtClean="0"/>
              <a:t>шкала времени</a:t>
            </a:r>
            <a:endParaRPr lang="en-US" dirty="0" smtClean="0"/>
          </a:p>
          <a:p>
            <a:r>
              <a:rPr lang="en-US" dirty="0" smtClean="0"/>
              <a:t>likely </a:t>
            </a:r>
            <a:r>
              <a:rPr lang="en-US" dirty="0" smtClean="0"/>
              <a:t>to </a:t>
            </a:r>
            <a:r>
              <a:rPr lang="en-US" dirty="0" smtClean="0"/>
              <a:t>take – </a:t>
            </a:r>
            <a:r>
              <a:rPr lang="ru-RU" dirty="0" smtClean="0"/>
              <a:t>предположительно займет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4" name="Содержимое 3" descr="Gantt char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8718803" cy="53732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10.  Deliverables, outputs and outcomes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Your </a:t>
            </a:r>
            <a:r>
              <a:rPr lang="en-US" dirty="0" smtClean="0"/>
              <a:t>project </a:t>
            </a:r>
            <a:r>
              <a:rPr lang="en-US" b="1" i="1" dirty="0" smtClean="0">
                <a:solidFill>
                  <a:srgbClr val="FF0000"/>
                </a:solidFill>
              </a:rPr>
              <a:t>deliverables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represent its impact on your institution, academia and society. </a:t>
            </a:r>
            <a:r>
              <a:rPr lang="en-US" b="1" i="1" dirty="0" smtClean="0">
                <a:solidFill>
                  <a:srgbClr val="FF0000"/>
                </a:solidFill>
              </a:rPr>
              <a:t>Outputs</a:t>
            </a:r>
            <a:r>
              <a:rPr lang="en-US" dirty="0" smtClean="0"/>
              <a:t> are the things you will produce as part of your project and are tangible and measurable. </a:t>
            </a:r>
            <a:r>
              <a:rPr lang="en-US" b="1" i="1" dirty="0" smtClean="0">
                <a:solidFill>
                  <a:srgbClr val="FF0000"/>
                </a:solidFill>
              </a:rPr>
              <a:t>Outcomes</a:t>
            </a:r>
            <a:r>
              <a:rPr lang="en-US" dirty="0" smtClean="0"/>
              <a:t> are the results or consequences of the project. </a:t>
            </a:r>
            <a:endParaRPr lang="ru-RU" dirty="0" smtClean="0"/>
          </a:p>
          <a:p>
            <a:endParaRPr lang="en-GB" dirty="0" smtClean="0"/>
          </a:p>
          <a:p>
            <a:r>
              <a:rPr lang="en-US" dirty="0" smtClean="0"/>
              <a:t>Deliverables –</a:t>
            </a:r>
            <a:r>
              <a:rPr lang="ru-RU" dirty="0" smtClean="0"/>
              <a:t>выдаваемые данные</a:t>
            </a:r>
            <a:r>
              <a:rPr lang="en-US" dirty="0" smtClean="0"/>
              <a:t>, impact - </a:t>
            </a:r>
            <a:r>
              <a:rPr lang="ru-RU" dirty="0" smtClean="0"/>
              <a:t>влияние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Outputs - </a:t>
            </a:r>
            <a:r>
              <a:rPr lang="ru-RU" dirty="0" smtClean="0"/>
              <a:t>произведённая продукция</a:t>
            </a:r>
            <a:r>
              <a:rPr lang="en-US" dirty="0" smtClean="0"/>
              <a:t>, </a:t>
            </a:r>
            <a:r>
              <a:rPr lang="ru-RU" dirty="0" smtClean="0"/>
              <a:t>выходные данные</a:t>
            </a:r>
            <a:endParaRPr lang="en-US" dirty="0" smtClean="0"/>
          </a:p>
          <a:p>
            <a:r>
              <a:rPr lang="en-US" dirty="0" smtClean="0"/>
              <a:t>Outcomes – </a:t>
            </a:r>
            <a:r>
              <a:rPr lang="ru-RU" dirty="0" smtClean="0"/>
              <a:t>результаты</a:t>
            </a:r>
            <a:r>
              <a:rPr lang="en-US" dirty="0" smtClean="0"/>
              <a:t>, consequences -</a:t>
            </a:r>
            <a:r>
              <a:rPr lang="ru-RU" dirty="0" smtClean="0"/>
              <a:t> последствия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11. Risk assessment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Every </a:t>
            </a:r>
            <a:r>
              <a:rPr lang="en-US" dirty="0" smtClean="0"/>
              <a:t>project contains an element of risk.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You </a:t>
            </a:r>
            <a:r>
              <a:rPr lang="en-US" dirty="0" smtClean="0"/>
              <a:t>have four main options in managing risk:</a:t>
            </a:r>
            <a:endParaRPr lang="en-GB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en-GB" dirty="0" smtClean="0"/>
          </a:p>
          <a:p>
            <a:r>
              <a:rPr lang="en-US" dirty="0" smtClean="0"/>
              <a:t>1. Accept the consequences of the risk. </a:t>
            </a:r>
            <a:r>
              <a:rPr lang="ru-RU" dirty="0" smtClean="0"/>
              <a:t>– принять последствия</a:t>
            </a:r>
            <a:endParaRPr lang="en-GB" dirty="0" smtClean="0"/>
          </a:p>
          <a:p>
            <a:r>
              <a:rPr lang="en-US" dirty="0" smtClean="0"/>
              <a:t>2. Transfer the risk. </a:t>
            </a:r>
            <a:r>
              <a:rPr lang="ru-RU" dirty="0" smtClean="0"/>
              <a:t>– перенести на др. фактор</a:t>
            </a:r>
            <a:endParaRPr lang="en-GB" dirty="0" smtClean="0"/>
          </a:p>
          <a:p>
            <a:r>
              <a:rPr lang="en-US" dirty="0" smtClean="0"/>
              <a:t>3. Avoid the risk.  </a:t>
            </a:r>
            <a:r>
              <a:rPr lang="ru-RU" dirty="0" smtClean="0"/>
              <a:t>- избежать</a:t>
            </a:r>
            <a:endParaRPr lang="en-GB" dirty="0" smtClean="0"/>
          </a:p>
          <a:p>
            <a:r>
              <a:rPr lang="en-US" dirty="0" smtClean="0"/>
              <a:t>4. Reduce the risk. </a:t>
            </a:r>
            <a:r>
              <a:rPr lang="ru-RU" dirty="0" smtClean="0"/>
              <a:t>- уменьшить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12.  Resources and costs 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resources required for a project can range from one researcher with a PC to a multinational research team and a wide range of expensive equipment.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13.  Project evaluation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smtClean="0"/>
              <a:t>will you know that your research project has been a success?  </a:t>
            </a:r>
            <a:endParaRPr lang="ru-RU" dirty="0" smtClean="0"/>
          </a:p>
          <a:p>
            <a:r>
              <a:rPr lang="en-US" dirty="0" smtClean="0"/>
              <a:t>Define </a:t>
            </a:r>
            <a:r>
              <a:rPr lang="en-US" dirty="0" smtClean="0"/>
              <a:t>formal success criteria in terms of the research aims and objectives. </a:t>
            </a:r>
            <a:endParaRPr lang="ru-RU" dirty="0" smtClean="0"/>
          </a:p>
          <a:p>
            <a:r>
              <a:rPr lang="en-US" dirty="0" smtClean="0"/>
              <a:t>Methods </a:t>
            </a:r>
            <a:r>
              <a:rPr lang="en-US" dirty="0" smtClean="0"/>
              <a:t>of evaluation might include feedback from stakeholders, usage statistics, peer review etc.  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Содержимое 3" descr="evaluation_support_diagram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56072" y="1219200"/>
            <a:ext cx="7431856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14.  References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Any </a:t>
            </a:r>
            <a:r>
              <a:rPr lang="en-US" dirty="0" smtClean="0"/>
              <a:t>documents, websites, or other resources referred to in the proposal must be correctly referenced.  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15.  Appendices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FF0000"/>
                </a:solidFill>
              </a:rPr>
              <a:t>appendix</a:t>
            </a:r>
            <a:r>
              <a:rPr lang="en-US" dirty="0" smtClean="0"/>
              <a:t> may be used for </a:t>
            </a:r>
            <a:r>
              <a:rPr lang="en-US" dirty="0" smtClean="0">
                <a:solidFill>
                  <a:srgbClr val="FF0000"/>
                </a:solidFill>
              </a:rPr>
              <a:t>supplementary</a:t>
            </a:r>
            <a:r>
              <a:rPr lang="en-US" dirty="0" smtClean="0"/>
              <a:t> information, for example a copy of a </a:t>
            </a:r>
            <a:r>
              <a:rPr lang="en-US" dirty="0" smtClean="0">
                <a:solidFill>
                  <a:srgbClr val="FF0000"/>
                </a:solidFill>
              </a:rPr>
              <a:t>questionnaire</a:t>
            </a:r>
            <a:r>
              <a:rPr lang="en-US" dirty="0" smtClean="0"/>
              <a:t> or an </a:t>
            </a:r>
            <a:r>
              <a:rPr lang="en-US" dirty="0" smtClean="0">
                <a:solidFill>
                  <a:srgbClr val="FF0000"/>
                </a:solidFill>
              </a:rPr>
              <a:t>interview schedule</a:t>
            </a:r>
            <a:r>
              <a:rPr lang="en-US" dirty="0" smtClean="0"/>
              <a:t>, or for other supporting documentation</a:t>
            </a:r>
            <a:r>
              <a:rPr lang="en-US" dirty="0" smtClean="0"/>
              <a:t>.</a:t>
            </a:r>
            <a:endParaRPr lang="ru-RU" dirty="0" smtClean="0"/>
          </a:p>
          <a:p>
            <a:endParaRPr lang="en-GB" dirty="0" smtClean="0"/>
          </a:p>
          <a:p>
            <a:r>
              <a:rPr lang="en-US" dirty="0" smtClean="0"/>
              <a:t>Appendix</a:t>
            </a:r>
            <a:r>
              <a:rPr lang="ru-RU" dirty="0" smtClean="0"/>
              <a:t> – приложение </a:t>
            </a:r>
          </a:p>
          <a:p>
            <a:r>
              <a:rPr lang="en-US" dirty="0" smtClean="0"/>
              <a:t>Supplementary</a:t>
            </a:r>
            <a:r>
              <a:rPr lang="ru-RU" dirty="0" smtClean="0"/>
              <a:t> – дополнительный </a:t>
            </a:r>
          </a:p>
          <a:p>
            <a:r>
              <a:rPr lang="en-US" dirty="0" smtClean="0"/>
              <a:t>questionnaire</a:t>
            </a:r>
            <a:r>
              <a:rPr lang="en-US" dirty="0" smtClean="0"/>
              <a:t> </a:t>
            </a:r>
            <a:r>
              <a:rPr lang="ru-RU" dirty="0" smtClean="0"/>
              <a:t>– анкета </a:t>
            </a:r>
          </a:p>
          <a:p>
            <a:r>
              <a:rPr lang="en-US" dirty="0" smtClean="0"/>
              <a:t>interview schedule</a:t>
            </a:r>
            <a:r>
              <a:rPr lang="ru-RU" dirty="0" smtClean="0"/>
              <a:t> – расписание собеседований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292</TotalTime>
  <Words>863</Words>
  <Application>Microsoft Office PowerPoint</Application>
  <PresentationFormat>Экран (4:3)</PresentationFormat>
  <Paragraphs>102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Начальная</vt:lpstr>
      <vt:lpstr>WRITING THE RESEARCH PLAN</vt:lpstr>
      <vt:lpstr>Elements of the research plan</vt:lpstr>
      <vt:lpstr>1.  Title  </vt:lpstr>
      <vt:lpstr>2.  Abstract or summary  </vt:lpstr>
      <vt:lpstr>3.  Background, context or rationale  </vt:lpstr>
      <vt:lpstr>4.  Aims and objectives  </vt:lpstr>
      <vt:lpstr>5.  Hypothesis  </vt:lpstr>
      <vt:lpstr>6.  Literature review  </vt:lpstr>
      <vt:lpstr>7.  Research design and methods  </vt:lpstr>
      <vt:lpstr>8.  Ethical issues  </vt:lpstr>
      <vt:lpstr>Слайд 11</vt:lpstr>
      <vt:lpstr>9.  Project timetable  </vt:lpstr>
      <vt:lpstr>Слайд 13</vt:lpstr>
      <vt:lpstr>10.  Deliverables, outputs and outcomes  </vt:lpstr>
      <vt:lpstr>11. Risk assessment  </vt:lpstr>
      <vt:lpstr>12.  Resources and costs   </vt:lpstr>
      <vt:lpstr>13.  Project evaluation  </vt:lpstr>
      <vt:lpstr>Слайд 18</vt:lpstr>
      <vt:lpstr>14.  References  </vt:lpstr>
      <vt:lpstr>15.  Appendices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THE RESEARCH PLAN</dc:title>
  <dc:creator>Пользователь Windows</dc:creator>
  <cp:lastModifiedBy>Пользователь Windows</cp:lastModifiedBy>
  <cp:revision>7</cp:revision>
  <dcterms:created xsi:type="dcterms:W3CDTF">2020-10-26T04:16:18Z</dcterms:created>
  <dcterms:modified xsi:type="dcterms:W3CDTF">2020-10-26T09:08:50Z</dcterms:modified>
</cp:coreProperties>
</file>